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93" r:id="rId2"/>
    <p:sldId id="801" r:id="rId3"/>
    <p:sldId id="794" r:id="rId4"/>
    <p:sldId id="800" r:id="rId5"/>
    <p:sldId id="799" r:id="rId6"/>
    <p:sldId id="798" r:id="rId7"/>
    <p:sldId id="797" r:id="rId8"/>
    <p:sldId id="796" r:id="rId9"/>
    <p:sldId id="795" r:id="rId10"/>
    <p:sldId id="8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23E9"/>
    <a:srgbClr val="2C4286"/>
    <a:srgbClr val="2110FC"/>
    <a:srgbClr val="005AA5"/>
    <a:srgbClr val="CCE0F2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8513" y="3700874"/>
            <a:ext cx="6858001" cy="372409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3200" b="1" dirty="0">
                <a:solidFill>
                  <a:srgbClr val="2110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</a:t>
            </a:r>
            <a:r>
              <a:rPr lang="ru-RU" sz="3200" b="1" dirty="0">
                <a:solidFill>
                  <a:srgbClr val="2110FC"/>
                </a:solidFill>
              </a:rPr>
              <a:t>Социология безопасности</a:t>
            </a:r>
            <a:r>
              <a:rPr lang="ru-RU" altLang="ru-RU" sz="3200" b="1" dirty="0">
                <a:solidFill>
                  <a:srgbClr val="2110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»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60071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Подготовила: </a:t>
            </a:r>
            <a:r>
              <a:rPr lang="ru-RU" alt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д.с.н</a:t>
            </a:r>
            <a:r>
              <a:rPr lang="ru-RU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., профессор, профессор кафедры истории, </a:t>
            </a:r>
          </a:p>
          <a:p>
            <a:pPr algn="just"/>
            <a:r>
              <a:rPr lang="ru-RU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политологии и социологии </a:t>
            </a:r>
            <a:r>
              <a:rPr lang="ru-RU" altLang="ru-RU" sz="2000" b="1" dirty="0" err="1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Щебланова</a:t>
            </a:r>
            <a:r>
              <a:rPr lang="ru-RU" altLang="ru-RU" sz="20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В.В.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  <a:p>
            <a:pPr algn="ctr"/>
            <a:endParaRPr lang="ru-RU" altLang="ru-RU" sz="4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697666"/>
            <a:ext cx="7610175" cy="9812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2C4286"/>
                </a:solidFill>
              </a:rPr>
              <a:t>Цель освоения дисциплины </a:t>
            </a:r>
            <a:r>
              <a:rPr lang="ru-RU" b="1" dirty="0">
                <a:solidFill>
                  <a:srgbClr val="3123E9"/>
                </a:solidFill>
              </a:rPr>
              <a:t>«Социология безопасности»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1813158"/>
            <a:ext cx="7886700" cy="3063932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формирование у обучающихся социологических представлений о сфере безопасности,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о проблемах и тенденциях исследования проблем безопасности.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Знание принципов безопасного существования человечества, направлений социологического мониторинга угроз, рисков безопасности будет способствовать формированию социальной активности студентов в обществе и в процессе будущей профессиональной деятельности.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5900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67" y="229759"/>
            <a:ext cx="618591" cy="340096"/>
          </a:xfrm>
          <a:prstGeom prst="rect">
            <a:avLst/>
          </a:prstGeom>
        </p:spPr>
      </p:pic>
      <p:pic>
        <p:nvPicPr>
          <p:cNvPr id="7170" name="Picture 2" descr="https://pbs.twimg.com/media/D8zh-HvXYAEVERh.jpg">
            <a:extLst>
              <a:ext uri="{FF2B5EF4-FFF2-40B4-BE49-F238E27FC236}">
                <a16:creationId xmlns:a16="http://schemas.microsoft.com/office/drawing/2014/main" id="{8B40D0EB-A6FC-4DC6-8CA4-10D2FB57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0" y="4834838"/>
            <a:ext cx="4603358" cy="16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ytimg.com/vi/YyLHsDpDpb8/maxresdefault.jpg">
            <a:extLst>
              <a:ext uri="{FF2B5EF4-FFF2-40B4-BE49-F238E27FC236}">
                <a16:creationId xmlns:a16="http://schemas.microsoft.com/office/drawing/2014/main" id="{5D64C285-E3DD-4B0A-A8F0-912C8C41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58" y="4841308"/>
            <a:ext cx="3713371" cy="16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722833"/>
            <a:ext cx="7886700" cy="5723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379" y="1493240"/>
            <a:ext cx="8119411" cy="31739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ознакомление с современными социологическими категориями, подходами, теориями социологии безопасности; возможностями их применения к анализу проблем безопасности;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развитие навыков исследования рисков, угроз, опасностей окружающей среды и выработки предложений по их устранению, нейтрализации, нормализации в контексте повышения безопасности общества.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81" y="159336"/>
            <a:ext cx="486549" cy="369110"/>
          </a:xfrm>
          <a:prstGeom prst="rect">
            <a:avLst/>
          </a:prstGeom>
        </p:spPr>
      </p:pic>
      <p:pic>
        <p:nvPicPr>
          <p:cNvPr id="3074" name="Picture 2" descr="https://filed15-5.my.mail.ru/pic?url=https%3A%2F%2Fstatic.tildacdn.com%2Ftild3732-3036-4437-b434-343264303665%2F7844.jpg&amp;mw=&amp;mh=&amp;sig=8fb30be2ed4370c6152ebc60b2b154b1">
            <a:extLst>
              <a:ext uri="{FF2B5EF4-FFF2-40B4-BE49-F238E27FC236}">
                <a16:creationId xmlns:a16="http://schemas.microsoft.com/office/drawing/2014/main" id="{13E39F63-7B70-46FC-8559-922852EA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92" y="4412609"/>
            <a:ext cx="3884102" cy="21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994536"/>
            <a:ext cx="7886700" cy="9255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Для кого предназначена дисциплина?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26" y="2069513"/>
            <a:ext cx="7886700" cy="38244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rgbClr val="2C4286"/>
                </a:solidFill>
              </a:rPr>
              <a:t>обучающиеся направления подготовки 40.03.01 Юриспруденция: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2C4286"/>
                </a:solidFill>
              </a:rPr>
              <a:t>гражданско-правовой профиль;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2C4286"/>
                </a:solidFill>
              </a:rPr>
              <a:t>прокурорско-следственный профиль</a:t>
            </a:r>
            <a:r>
              <a:rPr lang="en-US" dirty="0">
                <a:solidFill>
                  <a:srgbClr val="2C4286"/>
                </a:solidFill>
              </a:rPr>
              <a:t>;</a:t>
            </a:r>
            <a:endParaRPr lang="ru-RU" dirty="0">
              <a:solidFill>
                <a:srgbClr val="2C4286"/>
              </a:solidFill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rgbClr val="2C4286"/>
                </a:solidFill>
              </a:rPr>
              <a:t>судебно-адвокатский профиль; 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2C4286"/>
                </a:solidFill>
              </a:rPr>
              <a:t>следственно-судебный профиль;  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2C4286"/>
                </a:solidFill>
              </a:rPr>
              <a:t>уголовно-правовой профиль; </a:t>
            </a:r>
          </a:p>
          <a:p>
            <a:pPr algn="just"/>
            <a:r>
              <a:rPr lang="ru-RU" dirty="0">
                <a:solidFill>
                  <a:srgbClr val="2C4286"/>
                </a:solidFill>
              </a:rPr>
              <a:t>обучающиеся специальности 40.05.01 Правовое обеспечение национальной безопасности.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9" y="88704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963828"/>
            <a:ext cx="7886700" cy="6666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2C4286"/>
                </a:solidFill>
              </a:rPr>
              <a:t>Что изучается в ходе освоения дисциплины?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658" y="2005326"/>
            <a:ext cx="4676070" cy="447383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>
                <a:solidFill>
                  <a:srgbClr val="2C4286"/>
                </a:solidFill>
              </a:rPr>
              <a:t>Современный контекст развития процессов безопасности.</a:t>
            </a:r>
          </a:p>
          <a:p>
            <a:pPr lvl="0"/>
            <a:r>
              <a:rPr lang="ru-RU" sz="3400" dirty="0">
                <a:solidFill>
                  <a:srgbClr val="2C4286"/>
                </a:solidFill>
              </a:rPr>
              <a:t>Ключевые понятия социологии безопасности.</a:t>
            </a:r>
          </a:p>
          <a:p>
            <a:pPr lvl="0"/>
            <a:r>
              <a:rPr lang="ru-RU" sz="3400" dirty="0">
                <a:solidFill>
                  <a:srgbClr val="2C4286"/>
                </a:solidFill>
              </a:rPr>
              <a:t>Виды безопасности общества. </a:t>
            </a:r>
          </a:p>
          <a:p>
            <a:r>
              <a:rPr lang="ru-RU" sz="3400" dirty="0">
                <a:solidFill>
                  <a:srgbClr val="2C4286"/>
                </a:solidFill>
              </a:rPr>
              <a:t>Причины и источники   социальных опасностей.</a:t>
            </a:r>
          </a:p>
          <a:p>
            <a:pPr lvl="0"/>
            <a:r>
              <a:rPr lang="ru-RU" sz="3400" dirty="0">
                <a:solidFill>
                  <a:srgbClr val="2C4286"/>
                </a:solidFill>
              </a:rPr>
              <a:t>Риски повседневности.  «Общество риска». </a:t>
            </a:r>
          </a:p>
          <a:p>
            <a:r>
              <a:rPr lang="ru-RU" sz="3400" dirty="0">
                <a:solidFill>
                  <a:srgbClr val="2C4286"/>
                </a:solidFill>
              </a:rPr>
              <a:t>Глобальные проблемы современного общества.</a:t>
            </a:r>
          </a:p>
          <a:p>
            <a:pPr lvl="0"/>
            <a:r>
              <a:rPr lang="ru-RU" sz="3400" dirty="0">
                <a:solidFill>
                  <a:srgbClr val="2C4286"/>
                </a:solidFill>
              </a:rPr>
              <a:t>Направления социологического мониторинга состояния безопасности в социуме.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47" y="41521"/>
            <a:ext cx="626986" cy="507889"/>
          </a:xfrm>
          <a:prstGeom prst="rect">
            <a:avLst/>
          </a:prstGeom>
        </p:spPr>
      </p:pic>
      <p:pic>
        <p:nvPicPr>
          <p:cNvPr id="13" name="Рисунок 12" descr="http://fototelegraf.ru/wp-content/uploads/2012/02/metropolis-6.jpg">
            <a:extLst>
              <a:ext uri="{FF2B5EF4-FFF2-40B4-BE49-F238E27FC236}">
                <a16:creationId xmlns:a16="http://schemas.microsoft.com/office/drawing/2014/main" id="{F0BC0DC0-4307-4128-BDF0-CEFDC0A7D3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59" y="2166992"/>
            <a:ext cx="3554885" cy="4338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56" y="833767"/>
            <a:ext cx="7658834" cy="6055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C4286"/>
                </a:solidFill>
              </a:rPr>
              <a:t>Тематический план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1684312"/>
            <a:ext cx="7886700" cy="2530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C4286"/>
                </a:solidFill>
              </a:rPr>
              <a:t>Тема 1. Введение в социологию безопасности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C4286"/>
                </a:solidFill>
              </a:rPr>
              <a:t>Тема 2. Безопасность общества как предмет научного анализа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C4286"/>
                </a:solidFill>
              </a:rPr>
              <a:t>Тема 3. Социологические концепции безопасности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C4286"/>
                </a:solidFill>
              </a:rPr>
              <a:t>Тема 4. Социологический мониторинг проблем безопасности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avatars.mds.yandex.net/get-zen_doc/4944693/pub_60fc38eacaa93609b630ce7f_60fc38ec3b939a51fae5c325/scale_1200">
            <a:extLst>
              <a:ext uri="{FF2B5EF4-FFF2-40B4-BE49-F238E27FC236}">
                <a16:creationId xmlns:a16="http://schemas.microsoft.com/office/drawing/2014/main" id="{409525BE-9BDB-42BB-9D20-511B8DD11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9" y="4501479"/>
            <a:ext cx="2714457" cy="20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avatars.mds.yandex.net/get-zen_doc/3432422/pub_6033a3dca332dd7373afc23d_6033af9cbd729c71d194f664/scale_1200">
            <a:extLst>
              <a:ext uri="{FF2B5EF4-FFF2-40B4-BE49-F238E27FC236}">
                <a16:creationId xmlns:a16="http://schemas.microsoft.com/office/drawing/2014/main" id="{BA6C8C8B-87B5-4FF3-9712-0A70745B6E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6" y="4501479"/>
            <a:ext cx="2996359" cy="202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7C143D-E93A-4D83-9E53-4453A1583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30" y="113067"/>
            <a:ext cx="478173" cy="396394"/>
          </a:xfrm>
          <a:prstGeom prst="rect">
            <a:avLst/>
          </a:prstGeom>
        </p:spPr>
      </p:pic>
      <p:pic>
        <p:nvPicPr>
          <p:cNvPr id="1026" name="Picture 2" descr="https://im3.kommersant.ru/Issues.photo/CORP/2013/09/06/KMO_027378_00218_1_t222_102546.jpg">
            <a:extLst>
              <a:ext uri="{FF2B5EF4-FFF2-40B4-BE49-F238E27FC236}">
                <a16:creationId xmlns:a16="http://schemas.microsoft.com/office/drawing/2014/main" id="{3BEF59D5-3091-45CF-B442-618FA855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75" y="4503201"/>
            <a:ext cx="2622048" cy="20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12072"/>
            <a:ext cx="7886700" cy="6666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2C4286"/>
                </a:solidFill>
              </a:rPr>
              <a:t>Как будут проходить занятия?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C4286"/>
                </a:solidFill>
              </a:rPr>
              <a:t>Теоретические опросы, выступления</a:t>
            </a:r>
          </a:p>
          <a:p>
            <a:r>
              <a:rPr lang="ru-RU" dirty="0">
                <a:solidFill>
                  <a:srgbClr val="2C4286"/>
                </a:solidFill>
              </a:rPr>
              <a:t>Дискуссии</a:t>
            </a:r>
          </a:p>
          <a:p>
            <a:r>
              <a:rPr lang="ru-RU" dirty="0">
                <a:solidFill>
                  <a:srgbClr val="2C4286"/>
                </a:solidFill>
              </a:rPr>
              <a:t>Круглые столы</a:t>
            </a:r>
          </a:p>
          <a:p>
            <a:r>
              <a:rPr lang="ru-RU" dirty="0">
                <a:solidFill>
                  <a:srgbClr val="2C4286"/>
                </a:solidFill>
              </a:rPr>
              <a:t>Подготовка и представление       исследовательского проекта                                 «Критические городские                                       наблюдения: город как среда                                          рисков, угроз и безопасности». 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47" y="88705"/>
            <a:ext cx="711550" cy="494102"/>
          </a:xfrm>
          <a:prstGeom prst="rect">
            <a:avLst/>
          </a:prstGeom>
        </p:spPr>
      </p:pic>
      <p:pic>
        <p:nvPicPr>
          <p:cNvPr id="13" name="Picture 8" descr="https://furnitura-titan.ru/upload/medialibrary/253/25380c1021a59990f9c49f711a10fb70.jpg">
            <a:extLst>
              <a:ext uri="{FF2B5EF4-FFF2-40B4-BE49-F238E27FC236}">
                <a16:creationId xmlns:a16="http://schemas.microsoft.com/office/drawing/2014/main" id="{C63B2073-1C02-467C-8CF8-6809782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43" y="2858637"/>
            <a:ext cx="2331823" cy="25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740410"/>
            <a:ext cx="7886700" cy="9295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2C4286"/>
                </a:solidFill>
              </a:rPr>
              <a:t>Значение дисциплины </a:t>
            </a:r>
            <a:br>
              <a:rPr lang="ru-RU" sz="3600" b="1" dirty="0">
                <a:solidFill>
                  <a:srgbClr val="2C4286"/>
                </a:solidFill>
              </a:rPr>
            </a:br>
            <a:r>
              <a:rPr lang="ru-RU" sz="3600" b="1" dirty="0">
                <a:solidFill>
                  <a:srgbClr val="2C4286"/>
                </a:solidFill>
              </a:rPr>
              <a:t>для дальнейшего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76" y="1969537"/>
            <a:ext cx="7980714" cy="44082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2C4286"/>
                </a:solidFill>
              </a:rPr>
              <a:t>Основные положения дисциплины могут быть использованы в дальнейшем при изучении следующих дисциплин:</a:t>
            </a:r>
          </a:p>
          <a:p>
            <a:pPr lvl="0"/>
            <a:r>
              <a:rPr lang="ru-RU" dirty="0">
                <a:solidFill>
                  <a:srgbClr val="2C4286"/>
                </a:solidFill>
              </a:rPr>
              <a:t>Современные социальные коммуникации;</a:t>
            </a:r>
          </a:p>
          <a:p>
            <a:pPr lvl="0"/>
            <a:r>
              <a:rPr lang="ru-RU" dirty="0">
                <a:solidFill>
                  <a:srgbClr val="2C4286"/>
                </a:solidFill>
              </a:rPr>
              <a:t>Криминология;</a:t>
            </a:r>
          </a:p>
          <a:p>
            <a:pPr lvl="0"/>
            <a:r>
              <a:rPr lang="ru-RU" dirty="0">
                <a:solidFill>
                  <a:srgbClr val="2C4286"/>
                </a:solidFill>
              </a:rPr>
              <a:t>Социально-демографические проблемы современного общества;</a:t>
            </a:r>
          </a:p>
          <a:p>
            <a:r>
              <a:rPr lang="ru-RU" dirty="0">
                <a:solidFill>
                  <a:srgbClr val="2C4286"/>
                </a:solidFill>
              </a:rPr>
              <a:t>Проектирование социально-правовых исследований; </a:t>
            </a:r>
          </a:p>
          <a:p>
            <a:r>
              <a:rPr lang="ru-RU" dirty="0">
                <a:solidFill>
                  <a:srgbClr val="2C4286"/>
                </a:solidFill>
              </a:rPr>
              <a:t>Социологические основы юридических исследований;</a:t>
            </a:r>
          </a:p>
          <a:p>
            <a:pPr marL="0" indent="0">
              <a:buNone/>
            </a:pPr>
            <a:r>
              <a:rPr lang="ru-RU" dirty="0">
                <a:solidFill>
                  <a:srgbClr val="2C4286"/>
                </a:solidFill>
              </a:rPr>
              <a:t>Полученные навыки будут востребованы при подготовке курсовых работ, квалификационных работ.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BCAAF7-6311-4DA4-9387-DD0C87A0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53" y="180637"/>
            <a:ext cx="478173" cy="3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570452"/>
            <a:ext cx="7886700" cy="8051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2C4286"/>
                </a:solidFill>
              </a:rPr>
              <a:t>Значение дисциплины для практической работы юриста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657" y="1451271"/>
            <a:ext cx="8199133" cy="5369154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rgbClr val="2C4286"/>
                </a:solidFill>
              </a:rPr>
              <a:t>Знание понятий, теорий социологии безопасности повышает интеллектуальный потенциал будущих правоведов, способствует осмыслению социальной миссии профессии юриста.</a:t>
            </a:r>
          </a:p>
          <a:p>
            <a:pPr algn="just"/>
            <a:r>
              <a:rPr lang="ru-RU" sz="2200" dirty="0">
                <a:solidFill>
                  <a:srgbClr val="2C4286"/>
                </a:solidFill>
              </a:rPr>
              <a:t>Умение выявлять, анализировать, оценивать актуальные и потенциальные риски, угрозы, опасные зоны, процессы и проблемы обеспечения безопасности в окружающей среде позволит расширить профессиональный кругозор и принимать эффективные юридические, управленческие решения. </a:t>
            </a:r>
          </a:p>
          <a:p>
            <a:pPr algn="just"/>
            <a:r>
              <a:rPr lang="ru-RU" sz="2200" dirty="0">
                <a:solidFill>
                  <a:srgbClr val="2C4286"/>
                </a:solidFill>
              </a:rPr>
              <a:t>Получение навыков разработки рекомендаций об устранении, нейтрализации проблем безопасности городской среды для использования в практике правовой регуляции общества.</a:t>
            </a:r>
          </a:p>
          <a:p>
            <a:pPr algn="just"/>
            <a:r>
              <a:rPr lang="ru-RU" sz="2200" dirty="0">
                <a:solidFill>
                  <a:srgbClr val="2C4286"/>
                </a:solidFill>
              </a:rPr>
              <a:t>Знание инструментов мониторинга и контроля безопасности в социуме будет способствовать личному и профессиональному становлению юриста.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9" y="55683"/>
            <a:ext cx="492762" cy="4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2446</TotalTime>
  <Words>426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 Medium</vt:lpstr>
      <vt:lpstr>Тема Office</vt:lpstr>
      <vt:lpstr>Презентация PowerPoint</vt:lpstr>
      <vt:lpstr>Цель освоения дисциплины «Социология безопасности»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USER</cp:lastModifiedBy>
  <cp:revision>159</cp:revision>
  <dcterms:created xsi:type="dcterms:W3CDTF">2020-12-02T14:35:45Z</dcterms:created>
  <dcterms:modified xsi:type="dcterms:W3CDTF">2022-02-06T17:30:13Z</dcterms:modified>
</cp:coreProperties>
</file>